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8" r:id="rId5"/>
    <p:sldId id="268" r:id="rId6"/>
    <p:sldId id="269" r:id="rId7"/>
    <p:sldId id="270" r:id="rId8"/>
    <p:sldId id="271" r:id="rId9"/>
    <p:sldId id="277" r:id="rId10"/>
    <p:sldId id="272" r:id="rId11"/>
    <p:sldId id="273" r:id="rId12"/>
    <p:sldId id="274" r:id="rId13"/>
    <p:sldId id="281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D51"/>
    <a:srgbClr val="008080"/>
    <a:srgbClr val="99FFCC"/>
    <a:srgbClr val="2C567A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87949" autoAdjust="0"/>
  </p:normalViewPr>
  <p:slideViewPr>
    <p:cSldViewPr snapToGrid="0" showGuides="1">
      <p:cViewPr varScale="1">
        <p:scale>
          <a:sx n="86" d="100"/>
          <a:sy n="86" d="100"/>
        </p:scale>
        <p:origin x="562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7/18/2019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7/18/2019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761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0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83AD07-4303-401B-867E-6EDABF75E8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572" y="6249155"/>
            <a:ext cx="106853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3FB68-DD8C-41A8-BC23-6FA7FB8D21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572" y="6249155"/>
            <a:ext cx="106853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8462AC-3C5F-408F-B613-1AF96B617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572" y="6249155"/>
            <a:ext cx="106853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D2F906-68D5-4B33-8D67-33A3F68DC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572" y="6249155"/>
            <a:ext cx="106853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04DA57-60D5-475E-9234-2739186C59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572" y="6249155"/>
            <a:ext cx="106853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4F88F7-9850-4AE7-BD1F-FB3AAD4503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572" y="6249155"/>
            <a:ext cx="106853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71CC046-DB44-4588-9E67-41B66A0CD8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572" y="6249155"/>
            <a:ext cx="106853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7/18/2019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progressive-charlestown.com/2013/09/city-of-lights-goes-dar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Flag_of_Mexico_1917.png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en.wikipedia.org/wiki/Union_Jac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139" y="4660382"/>
            <a:ext cx="11438793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Harnessing Political Will to End Urban HIV Epidemics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960084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b="1" dirty="0">
                <a:solidFill>
                  <a:srgbClr val="F1F70A"/>
                </a:solidFill>
              </a:rPr>
              <a:t>Dr. José M. Zuniga, President/CEO, IAPAC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0" y="-490750"/>
            <a:ext cx="12192000" cy="5053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41FE85-4C6A-45F5-975C-A73666688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748" y="307731"/>
            <a:ext cx="2043113" cy="1104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EF3F1E-85B9-4DE5-BBB3-8330E1089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3CCA65-6607-4997-8B64-B87FC2612932}"/>
              </a:ext>
            </a:extLst>
          </p:cNvPr>
          <p:cNvSpPr txBox="1"/>
          <p:nvPr/>
        </p:nvSpPr>
        <p:spPr>
          <a:xfrm>
            <a:off x="3012142" y="6295429"/>
            <a:ext cx="851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www.fast-trackcities.org</a:t>
            </a:r>
          </a:p>
        </p:txBody>
      </p:sp>
    </p:spTree>
    <p:extLst>
      <p:ext uri="{BB962C8B-B14F-4D97-AF65-F5344CB8AC3E}">
        <p14:creationId xmlns:p14="http://schemas.microsoft.com/office/powerpoint/2010/main" val="136719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9388" y="1154832"/>
            <a:ext cx="7900525" cy="764460"/>
          </a:xfrm>
        </p:spPr>
        <p:txBody>
          <a:bodyPr/>
          <a:lstStyle/>
          <a:p>
            <a:r>
              <a:rPr lang="en-US" dirty="0"/>
              <a:t>No Conflicts of Interest to Declare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37824" y="2270376"/>
            <a:ext cx="6116833" cy="45876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1F7D9-24C9-494A-A8C5-B49D684FD050}"/>
              </a:ext>
            </a:extLst>
          </p:cNvPr>
          <p:cNvSpPr txBox="1"/>
          <p:nvPr/>
        </p:nvSpPr>
        <p:spPr>
          <a:xfrm>
            <a:off x="3037824" y="6858001"/>
            <a:ext cx="6116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progressive-charlestown.com/2013/09/city-of-lights-goes-dark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Fast-Track cities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1" y="1649780"/>
            <a:ext cx="3991476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FF0000"/>
                </a:solidFill>
              </a:rPr>
              <a:t>Fast-Track Cities was launched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World AIDS Day 2014 in the City of Paris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cs typeface="Arial" panose="020B0604020202020204" pitchFamily="34" charset="0"/>
              </a:rPr>
              <a:t>26 original cities signed </a:t>
            </a:r>
            <a:r>
              <a:rPr lang="en-US" altLang="en-US" i="1" dirty="0">
                <a:cs typeface="Arial" panose="020B0604020202020204" pitchFamily="34" charset="0"/>
              </a:rPr>
              <a:t>Paris Declaration on Fast-Track Cities</a:t>
            </a:r>
            <a:endParaRPr lang="en-US" altLang="en-US" dirty="0"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i="1" dirty="0">
                <a:cs typeface="Arial" panose="020B0604020202020204" pitchFamily="34" charset="0"/>
              </a:rPr>
              <a:t>Paris Declaration on Fast-Track Cities</a:t>
            </a:r>
            <a:r>
              <a:rPr lang="en-US" altLang="en-US" dirty="0">
                <a:cs typeface="Arial" panose="020B0604020202020204" pitchFamily="34" charset="0"/>
              </a:rPr>
              <a:t> amended in July 2018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cs typeface="Arial" panose="020B0604020202020204" pitchFamily="34" charset="0"/>
              </a:rPr>
              <a:t>300+ cities have joined the network in every region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cs typeface="Arial" panose="020B0604020202020204" pitchFamily="34" charset="0"/>
              </a:rPr>
              <a:t>Brazil, France, South Africa, Ireland, Portugal, Spain, UK, USA, etc., have critical mass of Fast-Track Cities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5884648" y="892470"/>
            <a:ext cx="6307353" cy="40657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3A9401AE-B2B8-4225-8FF3-1A461B8A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/>
          <a:stretch>
            <a:fillRect/>
          </a:stretch>
        </p:blipFill>
        <p:spPr bwMode="auto">
          <a:xfrm>
            <a:off x="4887546" y="64427"/>
            <a:ext cx="78057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427662" cy="1325563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Calculus for success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503943"/>
            <a:ext cx="4151027" cy="45286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Political will and commitment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Mayors, </a:t>
            </a:r>
            <a:r>
              <a:rPr lang="en-US" sz="1600" dirty="0" err="1"/>
              <a:t>parlimentarians</a:t>
            </a:r>
            <a:r>
              <a:rPr lang="en-US" sz="1600" dirty="0"/>
              <a:t>, citizens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C000"/>
                </a:solidFill>
              </a:rPr>
              <a:t>Community engagement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MIPA and “Right to the City” principles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B050"/>
                </a:solidFill>
              </a:rPr>
              <a:t>Public health leadership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Technical handshake (all levels)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B0F0"/>
                </a:solidFill>
              </a:rPr>
              <a:t>Data-driven, equity-based planning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Transparent use of data (accountability)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</a:rPr>
              <a:t>Health system capacity-building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Continuum optimization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Stigma/discrimination elimination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QoC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/QoL assessments (CQI)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8080"/>
                </a:solidFill>
              </a:rPr>
              <a:t>Best practice sharing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5455212" y="2057096"/>
            <a:ext cx="4884848" cy="27477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Governance for health</a:t>
            </a:r>
          </a:p>
        </p:txBody>
      </p:sp>
      <p:pic>
        <p:nvPicPr>
          <p:cNvPr id="83" name="Picture Placeholder 82" descr="Marketing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0627" y="1988373"/>
            <a:ext cx="502873" cy="502873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Sustained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i="1" dirty="0"/>
              <a:t>Paris Declaration on Fast-Track Cities</a:t>
            </a:r>
            <a:r>
              <a:rPr lang="en-US" dirty="0"/>
              <a:t>: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GB" sz="1600" dirty="0"/>
              <a:t>Focus efforts on </a:t>
            </a:r>
            <a:r>
              <a:rPr lang="en-GB" sz="1600" b="1" u="sng" dirty="0">
                <a:solidFill>
                  <a:srgbClr val="FF0000"/>
                </a:solidFill>
              </a:rPr>
              <a:t>all</a:t>
            </a:r>
            <a:r>
              <a:rPr lang="en-GB" sz="1600" dirty="0"/>
              <a:t> people vulnerable to HIV and other diseases (i.e., TB)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GB" sz="1600" dirty="0"/>
              <a:t>Help to realize human rights of </a:t>
            </a:r>
            <a:r>
              <a:rPr lang="en-GB" sz="1600" b="1" u="sng" dirty="0">
                <a:solidFill>
                  <a:srgbClr val="FF0000"/>
                </a:solidFill>
              </a:rPr>
              <a:t>all</a:t>
            </a:r>
            <a:r>
              <a:rPr lang="en-GB" sz="1600" dirty="0"/>
              <a:t> affected people and communities</a:t>
            </a:r>
            <a:endParaRPr lang="en-US" sz="1600" dirty="0"/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/>
              <a:t>Sustained commitment to and </a:t>
            </a:r>
            <a:r>
              <a:rPr lang="en-US" b="1" u="sng" dirty="0">
                <a:solidFill>
                  <a:srgbClr val="FF0000"/>
                </a:solidFill>
              </a:rPr>
              <a:t>active/visible</a:t>
            </a:r>
            <a:r>
              <a:rPr lang="en-US" dirty="0"/>
              <a:t> engagement predict upward trends in 90-90-90, can decrease stigma/discrimination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tretch>
            <a:fillRect/>
          </a:stretch>
        </p:blipFill>
        <p:spPr>
          <a:xfrm>
            <a:off x="3891405" y="2368565"/>
            <a:ext cx="4424362" cy="2951049"/>
          </a:xfrm>
        </p:spPr>
      </p:pic>
      <p:pic>
        <p:nvPicPr>
          <p:cNvPr id="85" name="Picture Placeholder 84" descr="Group of people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8318" y="1988373"/>
            <a:ext cx="502873" cy="502873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Community engagement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/>
              <a:t>Meaningful engagement of affected communities translates into: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/>
              <a:t>Policy-making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/>
              <a:t>Health finance planning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/>
              <a:t>Program/service delivery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/>
              <a:t>Accountability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/>
              <a:t>Healthy, resilient societies require realizing a ‘right to the city’ that asserts everyone has a right to shape, design, and operationalize an urban human rights 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Municipal finance</a:t>
            </a:r>
          </a:p>
        </p:txBody>
      </p:sp>
      <p:pic>
        <p:nvPicPr>
          <p:cNvPr id="83" name="Picture Placeholder 82" descr="Coins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0627" y="1988373"/>
            <a:ext cx="502873" cy="502873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Health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604229"/>
          </a:xfrm>
        </p:spPr>
        <p:txBody>
          <a:bodyPr>
            <a:norm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/>
              <a:t>Health financing complicated by complexities in who is responsible for </a:t>
            </a:r>
            <a:r>
              <a:rPr lang="en-US" b="1" u="sng" dirty="0">
                <a:solidFill>
                  <a:srgbClr val="FF0000"/>
                </a:solidFill>
              </a:rPr>
              <a:t>and</a:t>
            </a:r>
            <a:r>
              <a:rPr lang="en-US" dirty="0"/>
              <a:t> who pays for health services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/>
              <a:t>In some countries, cities cannot retain for their own use GDP they generate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/>
              <a:t>Budget constraints resulting from economic downturns thwart efforts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/>
              <a:t>Gaps in health financing data affect effective, efficient decision-making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tretch>
            <a:fillRect/>
          </a:stretch>
        </p:blipFill>
        <p:spPr>
          <a:xfrm>
            <a:off x="3883819" y="2343515"/>
            <a:ext cx="4424362" cy="2946222"/>
          </a:xfrm>
        </p:spPr>
      </p:pic>
      <p:pic>
        <p:nvPicPr>
          <p:cNvPr id="85" name="Picture Placeholder 84" descr="Gears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8318" y="1988373"/>
            <a:ext cx="502873" cy="502873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POLITICAL engagement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/>
              <a:t>Political engagement at all levels of jurisdictional authority (beyond city)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/>
              <a:t>Community accountability framework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/>
              <a:t>Beyond clinical to supportive services (housing, transportation, food)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/>
              <a:t>Expansion of government benefits for low-income residents a hallmark of successful HIV responses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3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Tale of two cities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LONDON (95-98-97)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82969" y="2002340"/>
            <a:ext cx="605487" cy="302743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dirty="0"/>
              <a:t>Signed on as Fast-Track City in 2018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/>
              <a:t>Mayor’s Office, London Councils, PHE, NHS negotiated political, operational issues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dirty="0"/>
              <a:t>Formed FTC London “Kick-Start” and Leadership Group to guide efforts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/>
              <a:t>Engaged in implementation planning, including pan-London gap/asset analysis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dirty="0"/>
              <a:t>Leveraged </a:t>
            </a:r>
            <a:r>
              <a:rPr lang="en-US" dirty="0"/>
              <a:t>Fast-Track Cities brand for national PrEP scale-up advocacy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dirty="0"/>
              <a:t>Secured </a:t>
            </a:r>
            <a:r>
              <a:rPr lang="en-US" sz="1600" b="1" u="sng" dirty="0">
                <a:solidFill>
                  <a:srgbClr val="FF0000"/>
                </a:solidFill>
              </a:rPr>
              <a:t>£6 million </a:t>
            </a:r>
            <a:r>
              <a:rPr lang="en-US" sz="1600" dirty="0"/>
              <a:t>from NHS for Fast-Track Cities-aligned ‘Getting London to Zero’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Signed on as Fast-Track City in 2015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No political or community engagement since signing </a:t>
            </a:r>
            <a:r>
              <a:rPr lang="en-US" i="1" dirty="0"/>
              <a:t>Paris Declaration on Fast-Track Cities</a:t>
            </a:r>
            <a:endParaRPr lang="en-US" sz="1600" i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City-level data not available to assess baseline, identify 90-90-90 and HIV care continuum gaps (maybe in early 2020?)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Municipal and federal elections fostered “chaotic” environment for HIV response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Opportunity exists to bring </a:t>
            </a:r>
            <a:r>
              <a:rPr lang="en-US" b="1" u="sng" dirty="0">
                <a:solidFill>
                  <a:srgbClr val="FF0000"/>
                </a:solidFill>
              </a:rPr>
              <a:t>all</a:t>
            </a:r>
            <a:r>
              <a:rPr lang="en-US" dirty="0"/>
              <a:t> key stakeholders together to focus/accelerate México City’s HIV response</a:t>
            </a:r>
            <a:endParaRPr lang="en-US" sz="1600" dirty="0"/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98782" y="5006929"/>
            <a:ext cx="605487" cy="403855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MExico</a:t>
            </a:r>
            <a:r>
              <a:rPr lang="en-US" dirty="0">
                <a:solidFill>
                  <a:srgbClr val="FF0000"/>
                </a:solidFill>
              </a:rPr>
              <a:t> City (N/A)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DATA for impact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39449-3F13-4AA2-A9B7-1E66FE8A4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49" y="1509733"/>
            <a:ext cx="3730967" cy="44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60963-C571-4DFB-ACA3-10BDFC5CC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779" y="1524777"/>
            <a:ext cx="5042255" cy="4453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C6E5AA-770C-4096-AD4D-9C0F25FC7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087" y="1524777"/>
            <a:ext cx="2368982" cy="445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CA16-8D78-4A87-9023-708458E3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POLITICAL WILL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BB1FBB7-8048-6F41-A39C-61BDC2D38B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103638" y="1848535"/>
            <a:ext cx="1430337" cy="143033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6C6D21-6780-4D8A-9B6F-582E0BD2DC2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Mayor Herman Mashaba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35AC4D-C17D-4827-B693-43A34920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“Cities should be at the forefront of battling the HIV epidemic. After all, it is municipalities and cities like </a:t>
            </a:r>
            <a:r>
              <a:rPr lang="en-US" b="1" dirty="0">
                <a:solidFill>
                  <a:srgbClr val="FF0000"/>
                </a:solidFill>
              </a:rPr>
              <a:t>Johannesburg</a:t>
            </a:r>
            <a:r>
              <a:rPr lang="en-US" dirty="0"/>
              <a:t> that are at the coalface of service delivery.”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9F61DE0B-ECF7-B74B-80E5-B602A86B8F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tretch>
            <a:fillRect/>
          </a:stretch>
        </p:blipFill>
        <p:spPr>
          <a:xfrm>
            <a:off x="3957037" y="1848535"/>
            <a:ext cx="1430337" cy="1430337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DE57B2-448D-4C8D-8B9C-FFDDFB0A9208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/>
              <a:t>Mayor </a:t>
            </a:r>
            <a:r>
              <a:rPr lang="en-US" dirty="0" err="1"/>
              <a:t>Femke</a:t>
            </a:r>
            <a:r>
              <a:rPr lang="en-US" dirty="0"/>
              <a:t> </a:t>
            </a:r>
            <a:r>
              <a:rPr lang="en-US" dirty="0" err="1"/>
              <a:t>Halsema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F1405A-05DA-4553-A7B3-B9592963C6B1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pPr algn="l"/>
            <a:r>
              <a:rPr lang="en-US" dirty="0"/>
              <a:t>“If cities like </a:t>
            </a:r>
            <a:r>
              <a:rPr lang="en-US" b="1" dirty="0">
                <a:solidFill>
                  <a:srgbClr val="FF0000"/>
                </a:solidFill>
              </a:rPr>
              <a:t>Amsterdam</a:t>
            </a:r>
            <a:r>
              <a:rPr lang="en-US" dirty="0"/>
              <a:t> cooperate in the Fast-Track Cities initiative, urban centers around the world will benefit from exchanging lessons learned in getting to zero.”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007C99FF-D296-8544-B04B-EA1DBB4578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tretch>
            <a:fillRect/>
          </a:stretch>
        </p:blipFill>
        <p:spPr>
          <a:xfrm>
            <a:off x="6795773" y="1848535"/>
            <a:ext cx="1430337" cy="1430337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9E2175-1C3C-4B3E-A872-A1B7E6D64D52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dirty="0"/>
              <a:t>Mayor </a:t>
            </a:r>
            <a:r>
              <a:rPr lang="en-US" dirty="0" err="1"/>
              <a:t>Delroy</a:t>
            </a:r>
            <a:r>
              <a:rPr lang="en-US" dirty="0"/>
              <a:t> Williams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80C3E07-3509-4911-AFF9-20EA8F12D0A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/>
          <a:lstStyle/>
          <a:p>
            <a:pPr algn="l"/>
            <a:r>
              <a:rPr lang="en-US" dirty="0"/>
              <a:t>“Urbanized parishes in Jamaica have the greatest number of HIV cases. As custodians of the well-being of </a:t>
            </a:r>
            <a:r>
              <a:rPr lang="en-US" b="1" dirty="0">
                <a:solidFill>
                  <a:srgbClr val="FF0000"/>
                </a:solidFill>
              </a:rPr>
              <a:t>Kingston</a:t>
            </a:r>
            <a:r>
              <a:rPr lang="en-US" dirty="0"/>
              <a:t>, we have a vested interest in the Fast-Track Cities initiative.”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71C9CF1-70B0-46DB-869F-6DC53668898D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 dirty="0"/>
              <a:t>Mayor </a:t>
            </a:r>
            <a:r>
              <a:rPr lang="en-US" dirty="0" err="1"/>
              <a:t>JoY</a:t>
            </a:r>
            <a:r>
              <a:rPr lang="en-US" dirty="0"/>
              <a:t> Belmonte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AA9254-229F-4C3E-B078-B8912E5BBE9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/>
          <a:lstStyle/>
          <a:p>
            <a:pPr algn="l"/>
            <a:r>
              <a:rPr lang="en-US" dirty="0"/>
              <a:t>“</a:t>
            </a:r>
            <a:r>
              <a:rPr lang="en-US" b="1" dirty="0">
                <a:solidFill>
                  <a:srgbClr val="FF0000"/>
                </a:solidFill>
              </a:rPr>
              <a:t>Quezon City </a:t>
            </a:r>
            <a:r>
              <a:rPr lang="en-US" dirty="0"/>
              <a:t>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an example of committed HIV leadership. We prioritized the HIV response in to pursue zero new infections, zero AIDS-related deaths, and zero discrimination.”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F7B49-6C9D-4DBF-AD20-9D4CFAB1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2" name="Picture Placeholder 2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A6E12AE-9BC6-46C8-9B49-D6B5609B567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l="19169" r="191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5634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A9B47F-3DD8-4645-81DC-B88780643C07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Widescreen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Courier New</vt:lpstr>
      <vt:lpstr>Wingdings</vt:lpstr>
      <vt:lpstr>Office Theme</vt:lpstr>
      <vt:lpstr>Harnessing Political Will to End Urban HIV Epidemics</vt:lpstr>
      <vt:lpstr>DISCLOSURES</vt:lpstr>
      <vt:lpstr>Fast-Track cities </vt:lpstr>
      <vt:lpstr>Calculus for success </vt:lpstr>
      <vt:lpstr>Governance for health</vt:lpstr>
      <vt:lpstr>Municipal finance</vt:lpstr>
      <vt:lpstr>Tale of two cities</vt:lpstr>
      <vt:lpstr>DATA for impact</vt:lpstr>
      <vt:lpstr>POLITICAL WILL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2019-07-18T14:11:02Z</dcterms:created>
  <dcterms:modified xsi:type="dcterms:W3CDTF">2019-07-18T20:49:12Z</dcterms:modified>
</cp:coreProperties>
</file>